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3AF-4E2F-A6A6-DD6ED44276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3AF-4E2F-A6A6-DD6ED44276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3AF-4E2F-A6A6-DD6ED44276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100464"/>
        <c:axId val="81101024"/>
      </c:lineChart>
      <c:catAx>
        <c:axId val="8110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101024"/>
        <c:crosses val="autoZero"/>
        <c:auto val="1"/>
        <c:lblAlgn val="ctr"/>
        <c:lblOffset val="100"/>
        <c:noMultiLvlLbl val="0"/>
      </c:catAx>
      <c:valAx>
        <c:axId val="8110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10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8CC6A1B-2939-46B3-9F0B-E0DBE3C9F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14854D9-23B5-4082-B331-FA3600480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FC11F78-F2AB-4A30-B36B-7FAEBF52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EC6D9C8-BA43-4BDF-86F1-8AD0E1D0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EEF97B9-6A3E-4D01-A35A-AE3D18F3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3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A16682-D323-4BBB-83B7-1AC43DD7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9A7054E-E88E-4E6C-95D5-C1B54031F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1034765-63CA-4222-B9D1-B27874B2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2F51587-E6F7-4229-89AD-6BA654EE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0EE588A-3F50-4F7F-B6CB-0C516FF8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19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170F2FFC-3964-42FF-B8F0-4E76BD43B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48EC1D6-17FB-4032-B0A3-18533468D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018C3B1-F2BF-4EFF-B428-B5D9DFE9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C34F18B-84E6-4C6F-B001-1B8C7352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790664F-5638-4DCB-94A2-9E7E9853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8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6268D3B-BF93-484B-B481-526A3D48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5211B1E-B8F5-4B5D-88DF-3AC29405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AF2BA9B-2CE0-4609-867E-F28C45DF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977858E-401D-45C6-B764-11D81399A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F3326DD-10C1-4FA8-81B5-48F5B9F7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D0BFC34-4418-4F72-912B-C5E05C03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8B7DE62-A71E-4C62-956C-5295617D4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BB91461-322E-4273-97C9-E90304DF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568749F-A0AB-44B1-8BC5-AE77F692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223A109-5C55-4F03-BE37-066C349E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93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7E0DAA7-6C58-448F-9818-482ED6AC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2D10D81-65EE-4188-84EB-3FEF6101A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88B31ED3-0E60-4002-9D7A-E301DC625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217EA0A-FCAC-49D4-84AB-009BBB30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EE7362D-56C8-4923-AE07-9BC681C1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4910626-EA40-4172-A29A-6FF1E1EE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59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4AD22C7-FD75-4C2E-BFAD-1786B35D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84D8AA5-A616-4274-B0A9-A7087C604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833A7662-D33C-498B-B6ED-FDD07C3F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9CEDAFF5-5E98-40E7-A037-3EC4B6B40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9491CFCE-741F-4627-90A2-AD0F92411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0ECF5EC7-4933-4362-9F7B-865C7657E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30CBA19A-E17C-43FB-A0C2-855A2B04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63EBBE70-2938-4795-9313-A46F5A57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81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6267489-CC9A-49E5-90DE-81A29136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6BEC0F2-1B36-45CE-A176-A3B3964C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2F60482-8C85-41BD-999C-74B3EC76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1E8444B-7651-4572-B5A8-01C917F4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47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D3E5ECFA-7215-49A1-B00F-7FBCEE96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321CB2C8-8F3A-4116-8565-ECD76A5A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DFB15E2-9B42-44E5-B201-9375D475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1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AB74EBC-EF1E-4BA4-B497-BF0E3EA0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47F97EC-7549-4837-85D9-FF9D6C268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A32C9F3-4CD7-459B-A894-9FDF0C520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45DF15FB-7EEA-4A77-91A0-315A4FFE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B2D7C2F-9999-4136-A5B7-B3BC27EE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15FFFFC-7DAC-4CEA-84E7-ED4CFF79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8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00603EC-E78F-4D25-852D-D4874125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87FA8E30-2337-428F-A843-A7C34875D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B6CC620-999E-4D9F-A28B-7D38F23D5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B0BCAF4-5ACA-4EAF-95C3-6C53994C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5B1EA1B-48BA-428D-808A-D8A07D0B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099994C-133B-4DDA-AC61-1642A989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97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20DCFEC-906B-4BB5-B7CA-04B87246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323E357-13C8-45C4-8B02-65256F635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5AD2E12-9FE8-4D19-B6DB-A9F1B58D7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06A8-6B21-485A-94D5-593778FFCDC3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8A01F82-F1CF-4BCD-9955-D4A68621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9160CDB-2560-4004-AE65-63575B0C2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D420F-4AED-4C5F-98A4-9EBAF260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64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="" xmlns:a16="http://schemas.microsoft.com/office/drawing/2014/main" id="{4867DC62-5AFF-41BE-8A6D-0125F6AA2123}"/>
              </a:ext>
            </a:extLst>
          </p:cNvPr>
          <p:cNvSpPr/>
          <p:nvPr/>
        </p:nvSpPr>
        <p:spPr>
          <a:xfrm>
            <a:off x="1745779" y="359902"/>
            <a:ext cx="1755832" cy="4832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网页名称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CD30312-E90C-4BE3-B834-093E1CF55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" y="1658915"/>
            <a:ext cx="12106390" cy="5238274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8CB7037B-F4E6-4F61-BCD1-3533484703FF}"/>
              </a:ext>
            </a:extLst>
          </p:cNvPr>
          <p:cNvSpPr/>
          <p:nvPr/>
        </p:nvSpPr>
        <p:spPr>
          <a:xfrm>
            <a:off x="11336950" y="419711"/>
            <a:ext cx="770579" cy="3203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注册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="" xmlns:a16="http://schemas.microsoft.com/office/drawing/2014/main" id="{6A8F7E12-93EF-498E-9BC5-2A4949105053}"/>
              </a:ext>
            </a:extLst>
          </p:cNvPr>
          <p:cNvSpPr/>
          <p:nvPr/>
        </p:nvSpPr>
        <p:spPr>
          <a:xfrm>
            <a:off x="10418097" y="427143"/>
            <a:ext cx="770579" cy="2933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登录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="" xmlns:a16="http://schemas.microsoft.com/office/drawing/2014/main" id="{E8AF0F30-450F-4300-A324-2872C534926C}"/>
              </a:ext>
            </a:extLst>
          </p:cNvPr>
          <p:cNvSpPr/>
          <p:nvPr/>
        </p:nvSpPr>
        <p:spPr>
          <a:xfrm>
            <a:off x="7586025" y="432870"/>
            <a:ext cx="1125511" cy="337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搜索框            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对话气泡: 椭圆形 15">
            <a:extLst>
              <a:ext uri="{FF2B5EF4-FFF2-40B4-BE49-F238E27FC236}">
                <a16:creationId xmlns="" xmlns:a16="http://schemas.microsoft.com/office/drawing/2014/main" id="{44B853DB-CA36-4070-A9E8-CCC2FCD8A994}"/>
              </a:ext>
            </a:extLst>
          </p:cNvPr>
          <p:cNvSpPr/>
          <p:nvPr/>
        </p:nvSpPr>
        <p:spPr>
          <a:xfrm>
            <a:off x="6522128" y="2122305"/>
            <a:ext cx="1876147" cy="78567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tx1"/>
                </a:solidFill>
              </a:rPr>
              <a:t>闪烁的点，鼠标移动</a:t>
            </a:r>
            <a:r>
              <a:rPr lang="zh-CN" altLang="en-US" sz="1050" b="1" dirty="0" smtClean="0">
                <a:solidFill>
                  <a:schemeClr val="tx1"/>
                </a:solidFill>
              </a:rPr>
              <a:t>到该点显示流域的实时数据</a:t>
            </a:r>
            <a:endParaRPr lang="zh-CN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A42BD617-C177-41F1-808D-A296E9BBF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463" y="413932"/>
            <a:ext cx="337352" cy="337352"/>
          </a:xfrm>
          <a:prstGeom prst="rect">
            <a:avLst/>
          </a:prstGeom>
        </p:spPr>
      </p:pic>
      <p:sp>
        <p:nvSpPr>
          <p:cNvPr id="19" name="流程图: 接点 18">
            <a:extLst>
              <a:ext uri="{FF2B5EF4-FFF2-40B4-BE49-F238E27FC236}">
                <a16:creationId xmlns="" xmlns:a16="http://schemas.microsoft.com/office/drawing/2014/main" id="{B23C6743-7A78-4896-BBB7-774E27A323B9}"/>
              </a:ext>
            </a:extLst>
          </p:cNvPr>
          <p:cNvSpPr/>
          <p:nvPr/>
        </p:nvSpPr>
        <p:spPr>
          <a:xfrm>
            <a:off x="6986725" y="3058359"/>
            <a:ext cx="88777" cy="1020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思想气泡: 云 21">
            <a:extLst>
              <a:ext uri="{FF2B5EF4-FFF2-40B4-BE49-F238E27FC236}">
                <a16:creationId xmlns="" xmlns:a16="http://schemas.microsoft.com/office/drawing/2014/main" id="{9C0E3184-2DBC-4E2E-A34C-155A03E3A8D0}"/>
              </a:ext>
            </a:extLst>
          </p:cNvPr>
          <p:cNvSpPr/>
          <p:nvPr/>
        </p:nvSpPr>
        <p:spPr>
          <a:xfrm rot="399070">
            <a:off x="4074287" y="2136728"/>
            <a:ext cx="2446319" cy="193141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zh-CN" altLang="en-US" sz="1600" dirty="0" smtClean="0">
                <a:solidFill>
                  <a:schemeClr val="tx1"/>
                </a:solidFill>
              </a:rPr>
              <a:t>首先进入该页面，自动定位到当前区域，鼠标</a:t>
            </a:r>
            <a:r>
              <a:rPr lang="zh-CN" altLang="en-US" sz="1600" dirty="0">
                <a:solidFill>
                  <a:schemeClr val="tx1"/>
                </a:solidFill>
              </a:rPr>
              <a:t>点击</a:t>
            </a:r>
            <a:r>
              <a:rPr lang="zh-CN" altLang="en-US" sz="1600" dirty="0" smtClean="0">
                <a:solidFill>
                  <a:schemeClr val="tx1"/>
                </a:solidFill>
              </a:rPr>
              <a:t>放大区域</a:t>
            </a:r>
            <a:r>
              <a:rPr lang="zh-CN" altLang="en-US" sz="1600" dirty="0">
                <a:solidFill>
                  <a:schemeClr val="tx1"/>
                </a:solidFill>
              </a:rPr>
              <a:t>，并显示该区域</a:t>
            </a:r>
            <a:r>
              <a:rPr lang="zh-CN" altLang="en-US" sz="1600" dirty="0" smtClean="0">
                <a:solidFill>
                  <a:schemeClr val="tx1"/>
                </a:solidFill>
              </a:rPr>
              <a:t>的流域特征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="" xmlns:a16="http://schemas.microsoft.com/office/drawing/2014/main" id="{83F86F9E-575C-4863-B45E-E43FFA7A43B5}"/>
              </a:ext>
            </a:extLst>
          </p:cNvPr>
          <p:cNvSpPr/>
          <p:nvPr/>
        </p:nvSpPr>
        <p:spPr>
          <a:xfrm>
            <a:off x="523783" y="1073233"/>
            <a:ext cx="11583746" cy="4176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滚动显示：较大或一线城市的水坝信息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水坝紧急信息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="" xmlns:a16="http://schemas.microsoft.com/office/drawing/2014/main" id="{4280BB79-EA76-49E0-87B2-A668535B4C79}"/>
              </a:ext>
            </a:extLst>
          </p:cNvPr>
          <p:cNvSpPr/>
          <p:nvPr/>
        </p:nvSpPr>
        <p:spPr>
          <a:xfrm>
            <a:off x="9163929" y="419894"/>
            <a:ext cx="1070980" cy="3005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显示地图种类</a:t>
            </a:r>
          </a:p>
        </p:txBody>
      </p:sp>
      <p:sp>
        <p:nvSpPr>
          <p:cNvPr id="30" name="云形 29">
            <a:extLst>
              <a:ext uri="{FF2B5EF4-FFF2-40B4-BE49-F238E27FC236}">
                <a16:creationId xmlns="" xmlns:a16="http://schemas.microsoft.com/office/drawing/2014/main" id="{092079C3-9689-49EB-97BE-DAE6B226DD38}"/>
              </a:ext>
            </a:extLst>
          </p:cNvPr>
          <p:cNvSpPr/>
          <p:nvPr/>
        </p:nvSpPr>
        <p:spPr>
          <a:xfrm>
            <a:off x="8618585" y="1922829"/>
            <a:ext cx="2335034" cy="197030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地图类型（</a:t>
            </a:r>
            <a:r>
              <a:rPr lang="zh-CN" altLang="en-US" sz="1600" dirty="0" smtClean="0">
                <a:solidFill>
                  <a:schemeClr val="tx1"/>
                </a:solidFill>
              </a:rPr>
              <a:t>包括气温、降雨量、地形、水土流失率等。根据</a:t>
            </a:r>
            <a:r>
              <a:rPr lang="zh-CN" altLang="en-US" sz="1600" dirty="0">
                <a:solidFill>
                  <a:schemeClr val="tx1"/>
                </a:solidFill>
              </a:rPr>
              <a:t>用户的选择显示不同的</a:t>
            </a:r>
            <a:r>
              <a:rPr lang="zh-CN" altLang="en-US" sz="1600" dirty="0" smtClean="0">
                <a:solidFill>
                  <a:schemeClr val="tx1"/>
                </a:solidFill>
              </a:rPr>
              <a:t>地图）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箭头: 上下 35">
            <a:extLst>
              <a:ext uri="{FF2B5EF4-FFF2-40B4-BE49-F238E27FC236}">
                <a16:creationId xmlns="" xmlns:a16="http://schemas.microsoft.com/office/drawing/2014/main" id="{A24FA0CE-B723-443F-BF52-43CA001320FF}"/>
              </a:ext>
            </a:extLst>
          </p:cNvPr>
          <p:cNvSpPr/>
          <p:nvPr/>
        </p:nvSpPr>
        <p:spPr>
          <a:xfrm rot="19793473">
            <a:off x="9788384" y="753123"/>
            <a:ext cx="531180" cy="149075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92031E03-6EA7-4201-B894-57175FA8DABE}"/>
              </a:ext>
            </a:extLst>
          </p:cNvPr>
          <p:cNvSpPr/>
          <p:nvPr/>
        </p:nvSpPr>
        <p:spPr>
          <a:xfrm>
            <a:off x="5145662" y="379546"/>
            <a:ext cx="1154097" cy="4176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反馈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8CB40626-57ED-4E61-BB79-3FE48599299B}"/>
              </a:ext>
            </a:extLst>
          </p:cNvPr>
          <p:cNvSpPr/>
          <p:nvPr/>
        </p:nvSpPr>
        <p:spPr>
          <a:xfrm>
            <a:off x="3710619" y="380784"/>
            <a:ext cx="1154097" cy="4176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合作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3488" y="441929"/>
            <a:ext cx="937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LOGO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0700042" y="757311"/>
            <a:ext cx="1883365" cy="1935848"/>
            <a:chOff x="10700042" y="757311"/>
            <a:chExt cx="1883365" cy="1935848"/>
          </a:xfrm>
        </p:grpSpPr>
        <p:sp>
          <p:nvSpPr>
            <p:cNvPr id="17" name="云形标注 16"/>
            <p:cNvSpPr/>
            <p:nvPr/>
          </p:nvSpPr>
          <p:spPr>
            <a:xfrm rot="7899075">
              <a:off x="10608271" y="849082"/>
              <a:ext cx="1935848" cy="1752305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907431" y="1208188"/>
              <a:ext cx="1675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登陆用户才可获取有效方案，游客仅可查看数据</a:t>
              </a: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82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90948" y="441929"/>
            <a:ext cx="443801" cy="4291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="" xmlns:a16="http://schemas.microsoft.com/office/drawing/2014/main" id="{4867DC62-5AFF-41BE-8A6D-0125F6AA2123}"/>
              </a:ext>
            </a:extLst>
          </p:cNvPr>
          <p:cNvSpPr/>
          <p:nvPr/>
        </p:nvSpPr>
        <p:spPr>
          <a:xfrm>
            <a:off x="1745779" y="359902"/>
            <a:ext cx="1755832" cy="4832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网页名称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CD30312-E90C-4BE3-B834-093E1CF55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" y="1658915"/>
            <a:ext cx="12106390" cy="5238274"/>
          </a:xfrm>
          <a:prstGeom prst="rect">
            <a:avLst/>
          </a:prstGeom>
        </p:spPr>
      </p:pic>
      <p:sp>
        <p:nvSpPr>
          <p:cNvPr id="16" name="对话气泡: 椭圆形 15">
            <a:extLst>
              <a:ext uri="{FF2B5EF4-FFF2-40B4-BE49-F238E27FC236}">
                <a16:creationId xmlns="" xmlns:a16="http://schemas.microsoft.com/office/drawing/2014/main" id="{44B853DB-CA36-4070-A9E8-CCC2FCD8A994}"/>
              </a:ext>
            </a:extLst>
          </p:cNvPr>
          <p:cNvSpPr/>
          <p:nvPr/>
        </p:nvSpPr>
        <p:spPr>
          <a:xfrm>
            <a:off x="6522128" y="2122305"/>
            <a:ext cx="1876147" cy="78567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tx1"/>
                </a:solidFill>
              </a:rPr>
              <a:t>闪烁的点，鼠标移动</a:t>
            </a:r>
            <a:r>
              <a:rPr lang="zh-CN" altLang="en-US" sz="1050" b="1" dirty="0" smtClean="0">
                <a:solidFill>
                  <a:schemeClr val="tx1"/>
                </a:solidFill>
              </a:rPr>
              <a:t>到该点显示流域的实时数据</a:t>
            </a:r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="" xmlns:a16="http://schemas.microsoft.com/office/drawing/2014/main" id="{B23C6743-7A78-4896-BBB7-774E27A323B9}"/>
              </a:ext>
            </a:extLst>
          </p:cNvPr>
          <p:cNvSpPr/>
          <p:nvPr/>
        </p:nvSpPr>
        <p:spPr>
          <a:xfrm>
            <a:off x="6986725" y="3058359"/>
            <a:ext cx="88777" cy="1020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思想气泡: 云 21">
            <a:extLst>
              <a:ext uri="{FF2B5EF4-FFF2-40B4-BE49-F238E27FC236}">
                <a16:creationId xmlns="" xmlns:a16="http://schemas.microsoft.com/office/drawing/2014/main" id="{9C0E3184-2DBC-4E2E-A34C-155A03E3A8D0}"/>
              </a:ext>
            </a:extLst>
          </p:cNvPr>
          <p:cNvSpPr/>
          <p:nvPr/>
        </p:nvSpPr>
        <p:spPr>
          <a:xfrm rot="399070">
            <a:off x="4074287" y="2136728"/>
            <a:ext cx="2446319" cy="193141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zh-CN" altLang="en-US" sz="1600" dirty="0" smtClean="0">
                <a:solidFill>
                  <a:schemeClr val="tx1"/>
                </a:solidFill>
              </a:rPr>
              <a:t>首先进入该页面，自动定位到当前区域，鼠标</a:t>
            </a:r>
            <a:r>
              <a:rPr lang="zh-CN" altLang="en-US" sz="1600" dirty="0">
                <a:solidFill>
                  <a:schemeClr val="tx1"/>
                </a:solidFill>
              </a:rPr>
              <a:t>点击</a:t>
            </a:r>
            <a:r>
              <a:rPr lang="zh-CN" altLang="en-US" sz="1600" dirty="0" smtClean="0">
                <a:solidFill>
                  <a:schemeClr val="tx1"/>
                </a:solidFill>
              </a:rPr>
              <a:t>放大区域</a:t>
            </a:r>
            <a:r>
              <a:rPr lang="zh-CN" altLang="en-US" sz="1600" dirty="0">
                <a:solidFill>
                  <a:schemeClr val="tx1"/>
                </a:solidFill>
              </a:rPr>
              <a:t>，并显示该区域</a:t>
            </a:r>
            <a:r>
              <a:rPr lang="zh-CN" altLang="en-US" sz="1600" dirty="0" smtClean="0">
                <a:solidFill>
                  <a:schemeClr val="tx1"/>
                </a:solidFill>
              </a:rPr>
              <a:t>的流域特征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="" xmlns:a16="http://schemas.microsoft.com/office/drawing/2014/main" id="{83F86F9E-575C-4863-B45E-E43FFA7A43B5}"/>
              </a:ext>
            </a:extLst>
          </p:cNvPr>
          <p:cNvSpPr/>
          <p:nvPr/>
        </p:nvSpPr>
        <p:spPr>
          <a:xfrm>
            <a:off x="523783" y="1073233"/>
            <a:ext cx="11583746" cy="4176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滚动显示：较大或一线城市的水坝信息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水坝紧急信息</a:t>
            </a:r>
          </a:p>
        </p:txBody>
      </p:sp>
      <p:sp>
        <p:nvSpPr>
          <p:cNvPr id="30" name="云形 29">
            <a:extLst>
              <a:ext uri="{FF2B5EF4-FFF2-40B4-BE49-F238E27FC236}">
                <a16:creationId xmlns="" xmlns:a16="http://schemas.microsoft.com/office/drawing/2014/main" id="{092079C3-9689-49EB-97BE-DAE6B226DD38}"/>
              </a:ext>
            </a:extLst>
          </p:cNvPr>
          <p:cNvSpPr/>
          <p:nvPr/>
        </p:nvSpPr>
        <p:spPr>
          <a:xfrm>
            <a:off x="8618585" y="1922829"/>
            <a:ext cx="2335034" cy="197030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地图类型（</a:t>
            </a:r>
            <a:r>
              <a:rPr lang="zh-CN" altLang="en-US" sz="1600" dirty="0" smtClean="0">
                <a:solidFill>
                  <a:schemeClr val="tx1"/>
                </a:solidFill>
              </a:rPr>
              <a:t>包括气温、降雨量、地形、水土流失率等。根据</a:t>
            </a:r>
            <a:r>
              <a:rPr lang="zh-CN" altLang="en-US" sz="1600" dirty="0">
                <a:solidFill>
                  <a:schemeClr val="tx1"/>
                </a:solidFill>
              </a:rPr>
              <a:t>用户的选择显示不同的</a:t>
            </a:r>
            <a:r>
              <a:rPr lang="zh-CN" altLang="en-US" sz="1600" dirty="0" smtClean="0">
                <a:solidFill>
                  <a:schemeClr val="tx1"/>
                </a:solidFill>
              </a:rPr>
              <a:t>地图）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箭头: 上下 35">
            <a:extLst>
              <a:ext uri="{FF2B5EF4-FFF2-40B4-BE49-F238E27FC236}">
                <a16:creationId xmlns="" xmlns:a16="http://schemas.microsoft.com/office/drawing/2014/main" id="{A24FA0CE-B723-443F-BF52-43CA001320FF}"/>
              </a:ext>
            </a:extLst>
          </p:cNvPr>
          <p:cNvSpPr/>
          <p:nvPr/>
        </p:nvSpPr>
        <p:spPr>
          <a:xfrm rot="19793473">
            <a:off x="9788384" y="753123"/>
            <a:ext cx="531180" cy="1490752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92031E03-6EA7-4201-B894-57175FA8DABE}"/>
              </a:ext>
            </a:extLst>
          </p:cNvPr>
          <p:cNvSpPr/>
          <p:nvPr/>
        </p:nvSpPr>
        <p:spPr>
          <a:xfrm>
            <a:off x="5145662" y="379546"/>
            <a:ext cx="1154097" cy="4176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反馈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8CB40626-57ED-4E61-BB79-3FE48599299B}"/>
              </a:ext>
            </a:extLst>
          </p:cNvPr>
          <p:cNvSpPr/>
          <p:nvPr/>
        </p:nvSpPr>
        <p:spPr>
          <a:xfrm>
            <a:off x="3710619" y="380784"/>
            <a:ext cx="1154097" cy="4176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合作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3488" y="441929"/>
            <a:ext cx="9373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33" name="矩形: 圆角 14">
            <a:extLst>
              <a:ext uri="{FF2B5EF4-FFF2-40B4-BE49-F238E27FC236}">
                <a16:creationId xmlns="" xmlns:a16="http://schemas.microsoft.com/office/drawing/2014/main" id="{E8AF0F30-450F-4300-A324-2872C534926C}"/>
              </a:ext>
            </a:extLst>
          </p:cNvPr>
          <p:cNvSpPr/>
          <p:nvPr/>
        </p:nvSpPr>
        <p:spPr>
          <a:xfrm>
            <a:off x="7712492" y="432870"/>
            <a:ext cx="1125511" cy="337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搜索框            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A42BD617-C177-41F1-808D-A296E9BBF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504" y="450697"/>
            <a:ext cx="337352" cy="337352"/>
          </a:xfrm>
          <a:prstGeom prst="rect">
            <a:avLst/>
          </a:prstGeom>
        </p:spPr>
      </p:pic>
      <p:sp>
        <p:nvSpPr>
          <p:cNvPr id="35" name="矩形: 圆角 28">
            <a:extLst>
              <a:ext uri="{FF2B5EF4-FFF2-40B4-BE49-F238E27FC236}">
                <a16:creationId xmlns="" xmlns:a16="http://schemas.microsoft.com/office/drawing/2014/main" id="{4280BB79-EA76-49E0-87B2-A668535B4C79}"/>
              </a:ext>
            </a:extLst>
          </p:cNvPr>
          <p:cNvSpPr/>
          <p:nvPr/>
        </p:nvSpPr>
        <p:spPr>
          <a:xfrm>
            <a:off x="9518484" y="432870"/>
            <a:ext cx="1070980" cy="3005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显示地图种类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1482948" y="1073233"/>
            <a:ext cx="1632162" cy="1683030"/>
            <a:chOff x="10700042" y="757311"/>
            <a:chExt cx="1883365" cy="1935848"/>
          </a:xfrm>
        </p:grpSpPr>
        <p:sp>
          <p:nvSpPr>
            <p:cNvPr id="41" name="云形标注 40"/>
            <p:cNvSpPr/>
            <p:nvPr/>
          </p:nvSpPr>
          <p:spPr>
            <a:xfrm rot="7899075">
              <a:off x="10608271" y="849082"/>
              <a:ext cx="1935848" cy="1752305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907431" y="1208188"/>
              <a:ext cx="1675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点击可进入修改信息、查询记录等</a:t>
              </a:r>
              <a:endParaRPr lang="zh-CN" altLang="en-US" dirty="0"/>
            </a:p>
          </p:txBody>
        </p:sp>
      </p:grpSp>
      <p:sp>
        <p:nvSpPr>
          <p:cNvPr id="4" name="椭圆形标注 3"/>
          <p:cNvSpPr/>
          <p:nvPr/>
        </p:nvSpPr>
        <p:spPr>
          <a:xfrm>
            <a:off x="10690498" y="432870"/>
            <a:ext cx="647626" cy="410321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719178" y="427896"/>
            <a:ext cx="65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消息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409568" y="450697"/>
            <a:ext cx="659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头像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0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7770BEB-28B6-4DB9-8D45-2DEDD0BAC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" y="949911"/>
            <a:ext cx="10887075" cy="558423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="" xmlns:a16="http://schemas.microsoft.com/office/drawing/2014/main" id="{42A31513-0B03-4DDD-96DB-4C91E07B095E}"/>
              </a:ext>
            </a:extLst>
          </p:cNvPr>
          <p:cNvSpPr/>
          <p:nvPr/>
        </p:nvSpPr>
        <p:spPr>
          <a:xfrm>
            <a:off x="843379" y="186431"/>
            <a:ext cx="3648722" cy="6303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流域情况地图举例介绍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F104042F-87AF-450C-9E02-6F38711F9034}"/>
              </a:ext>
            </a:extLst>
          </p:cNvPr>
          <p:cNvSpPr/>
          <p:nvPr/>
        </p:nvSpPr>
        <p:spPr>
          <a:xfrm>
            <a:off x="6374167" y="186431"/>
            <a:ext cx="4465467" cy="6303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将地图种类切换到</a:t>
            </a:r>
            <a:r>
              <a:rPr lang="zh-CN" altLang="en-US" dirty="0" smtClean="0">
                <a:solidFill>
                  <a:schemeClr val="tx1"/>
                </a:solidFill>
              </a:rPr>
              <a:t>流域水位地图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="" xmlns:a16="http://schemas.microsoft.com/office/drawing/2014/main" id="{99532B88-8F1C-4BA4-985E-BCF90706E19F}"/>
              </a:ext>
            </a:extLst>
          </p:cNvPr>
          <p:cNvSpPr/>
          <p:nvPr/>
        </p:nvSpPr>
        <p:spPr>
          <a:xfrm>
            <a:off x="4767309" y="324034"/>
            <a:ext cx="1455938" cy="3551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思想气泡: 云 7">
            <a:extLst>
              <a:ext uri="{FF2B5EF4-FFF2-40B4-BE49-F238E27FC236}">
                <a16:creationId xmlns="" xmlns:a16="http://schemas.microsoft.com/office/drawing/2014/main" id="{FACE654C-CBEA-40AA-8BD5-16F7DC3E613B}"/>
              </a:ext>
            </a:extLst>
          </p:cNvPr>
          <p:cNvSpPr/>
          <p:nvPr/>
        </p:nvSpPr>
        <p:spPr>
          <a:xfrm>
            <a:off x="7608163" y="1056443"/>
            <a:ext cx="3480047" cy="205074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可定位用户的当前位置，为用户显示所在城市的流域信息图，根据不同的颜色判断该流域的水位比</a:t>
            </a:r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0B8BC785-89F1-4123-A679-5669C951DA4F}"/>
              </a:ext>
            </a:extLst>
          </p:cNvPr>
          <p:cNvSpPr/>
          <p:nvPr/>
        </p:nvSpPr>
        <p:spPr>
          <a:xfrm>
            <a:off x="1624614" y="4505417"/>
            <a:ext cx="292962" cy="3062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="" xmlns:a16="http://schemas.microsoft.com/office/drawing/2014/main" id="{8A009D88-0787-4C11-BA01-C7BD0660F2FE}"/>
              </a:ext>
            </a:extLst>
          </p:cNvPr>
          <p:cNvSpPr/>
          <p:nvPr/>
        </p:nvSpPr>
        <p:spPr>
          <a:xfrm>
            <a:off x="1269507" y="2650955"/>
            <a:ext cx="2121764" cy="155608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若该流域的水位较高，选择用红色标记该流域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BF4D2E06-F3BF-4EA9-A7B8-68D5FD0E318D}"/>
              </a:ext>
            </a:extLst>
          </p:cNvPr>
          <p:cNvSpPr/>
          <p:nvPr/>
        </p:nvSpPr>
        <p:spPr>
          <a:xfrm>
            <a:off x="5162366" y="4032773"/>
            <a:ext cx="292962" cy="3062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椭圆形 12">
            <a:extLst>
              <a:ext uri="{FF2B5EF4-FFF2-40B4-BE49-F238E27FC236}">
                <a16:creationId xmlns="" xmlns:a16="http://schemas.microsoft.com/office/drawing/2014/main" id="{A9AA9F1B-B077-4653-9E16-7AA49B2E94B4}"/>
              </a:ext>
            </a:extLst>
          </p:cNvPr>
          <p:cNvSpPr/>
          <p:nvPr/>
        </p:nvSpPr>
        <p:spPr>
          <a:xfrm>
            <a:off x="4767309" y="2205914"/>
            <a:ext cx="2121764" cy="155608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若该流域的水位正常，选择用黄色标记该流域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="" xmlns:a16="http://schemas.microsoft.com/office/drawing/2014/main" id="{0CD23AD1-447A-427D-B01E-52F68810638B}"/>
              </a:ext>
            </a:extLst>
          </p:cNvPr>
          <p:cNvSpPr/>
          <p:nvPr/>
        </p:nvSpPr>
        <p:spPr>
          <a:xfrm>
            <a:off x="7377344" y="3762003"/>
            <a:ext cx="3480047" cy="2039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该图不会有鼠标点击消息传输，根据标记点的颜色显示实时流域信息</a:t>
            </a:r>
          </a:p>
        </p:txBody>
      </p:sp>
    </p:spTree>
    <p:extLst>
      <p:ext uri="{BB962C8B-B14F-4D97-AF65-F5344CB8AC3E}">
        <p14:creationId xmlns:p14="http://schemas.microsoft.com/office/powerpoint/2010/main" val="23151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355891CF-3245-450D-9911-80BDA1A043A6}"/>
              </a:ext>
            </a:extLst>
          </p:cNvPr>
          <p:cNvSpPr/>
          <p:nvPr/>
        </p:nvSpPr>
        <p:spPr>
          <a:xfrm>
            <a:off x="442867" y="180957"/>
            <a:ext cx="10781805" cy="57365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标题：</a:t>
            </a:r>
            <a:r>
              <a:rPr lang="en-US" altLang="zh-CN" dirty="0" smtClean="0">
                <a:solidFill>
                  <a:schemeClr val="tx1"/>
                </a:solidFill>
              </a:rPr>
              <a:t>XX</a:t>
            </a:r>
            <a:r>
              <a:rPr lang="zh-CN" altLang="en-US" dirty="0" smtClean="0">
                <a:solidFill>
                  <a:schemeClr val="tx1"/>
                </a:solidFill>
              </a:rPr>
              <a:t>流域历年数据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F2D5BC48-A028-49C2-B949-96C947AC3DEC}"/>
              </a:ext>
            </a:extLst>
          </p:cNvPr>
          <p:cNvSpPr/>
          <p:nvPr/>
        </p:nvSpPr>
        <p:spPr>
          <a:xfrm>
            <a:off x="876861" y="4891417"/>
            <a:ext cx="941033" cy="3661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总体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597527197"/>
              </p:ext>
            </p:extLst>
          </p:nvPr>
        </p:nvGraphicFramePr>
        <p:xfrm>
          <a:off x="1889436" y="1533007"/>
          <a:ext cx="8128000" cy="3849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思想气泡: 云 3">
            <a:extLst>
              <a:ext uri="{FF2B5EF4-FFF2-40B4-BE49-F238E27FC236}">
                <a16:creationId xmlns="" xmlns:a16="http://schemas.microsoft.com/office/drawing/2014/main" id="{C81BC6A2-9C59-4D4B-AFAD-97D05A4B184C}"/>
              </a:ext>
            </a:extLst>
          </p:cNvPr>
          <p:cNvSpPr/>
          <p:nvPr/>
        </p:nvSpPr>
        <p:spPr>
          <a:xfrm>
            <a:off x="10160000" y="2117110"/>
            <a:ext cx="2237173" cy="134052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首页点击</a:t>
            </a:r>
            <a:r>
              <a:rPr lang="zh-CN" altLang="en-US" dirty="0">
                <a:solidFill>
                  <a:schemeClr val="tx1"/>
                </a:solidFill>
              </a:rPr>
              <a:t>水库点后</a:t>
            </a:r>
            <a:r>
              <a:rPr lang="zh-CN" altLang="en-US" dirty="0" smtClean="0">
                <a:solidFill>
                  <a:schemeClr val="tx1"/>
                </a:solidFill>
              </a:rPr>
              <a:t>，即可进入该新</a:t>
            </a:r>
            <a:r>
              <a:rPr lang="zh-CN" altLang="en-US" dirty="0">
                <a:solidFill>
                  <a:schemeClr val="tx1"/>
                </a:solidFill>
              </a:rPr>
              <a:t>网页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="" xmlns:a16="http://schemas.microsoft.com/office/drawing/2014/main" id="{71344A00-4E35-4870-A6D7-0F43B120268C}"/>
              </a:ext>
            </a:extLst>
          </p:cNvPr>
          <p:cNvSpPr/>
          <p:nvPr/>
        </p:nvSpPr>
        <p:spPr>
          <a:xfrm>
            <a:off x="805840" y="1846746"/>
            <a:ext cx="1012054" cy="390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数据一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5E8ADCBC-033A-400B-BAAE-1B6BCC527B27}"/>
              </a:ext>
            </a:extLst>
          </p:cNvPr>
          <p:cNvSpPr/>
          <p:nvPr/>
        </p:nvSpPr>
        <p:spPr>
          <a:xfrm>
            <a:off x="805840" y="2470209"/>
            <a:ext cx="941033" cy="390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数据二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BDF3B9FE-B980-40D0-833B-8F1CDD062BBA}"/>
              </a:ext>
            </a:extLst>
          </p:cNvPr>
          <p:cNvSpPr/>
          <p:nvPr/>
        </p:nvSpPr>
        <p:spPr>
          <a:xfrm>
            <a:off x="876861" y="4046164"/>
            <a:ext cx="941033" cy="390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85ABB79A-BD79-4F77-A751-949CF7ADA5F1}"/>
              </a:ext>
            </a:extLst>
          </p:cNvPr>
          <p:cNvSpPr/>
          <p:nvPr/>
        </p:nvSpPr>
        <p:spPr>
          <a:xfrm>
            <a:off x="841350" y="3174190"/>
            <a:ext cx="941033" cy="390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92604745-13F2-47C0-9DBD-762FC82306FE}"/>
              </a:ext>
            </a:extLst>
          </p:cNvPr>
          <p:cNvSpPr/>
          <p:nvPr/>
        </p:nvSpPr>
        <p:spPr>
          <a:xfrm>
            <a:off x="4584823" y="328721"/>
            <a:ext cx="5575177" cy="13405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 smtClean="0">
                <a:solidFill>
                  <a:schemeClr val="tx1"/>
                </a:solidFill>
              </a:rPr>
              <a:t>点击各数据，显示可视化</a:t>
            </a:r>
            <a:r>
              <a:rPr lang="zh-CN" altLang="en-US" dirty="0">
                <a:solidFill>
                  <a:schemeClr val="tx1"/>
                </a:solidFill>
              </a:rPr>
              <a:t>数据图（含坐标），</a:t>
            </a:r>
            <a:endParaRPr lang="en-US" altLang="zh-CN" dirty="0">
              <a:solidFill>
                <a:schemeClr val="tx1"/>
              </a:solidFill>
            </a:endParaRPr>
          </a:p>
          <a:p>
            <a:pPr algn="just"/>
            <a:r>
              <a:rPr lang="zh-CN" altLang="en-US" dirty="0">
                <a:solidFill>
                  <a:schemeClr val="tx1"/>
                </a:solidFill>
              </a:rPr>
              <a:t>鼠标移动到具体点之后可</a:t>
            </a:r>
            <a:r>
              <a:rPr lang="zh-CN" altLang="en-US" dirty="0" smtClean="0">
                <a:solidFill>
                  <a:schemeClr val="tx1"/>
                </a:solidFill>
              </a:rPr>
              <a:t>显示该点</a:t>
            </a:r>
            <a:r>
              <a:rPr lang="zh-CN" altLang="en-US" dirty="0">
                <a:solidFill>
                  <a:schemeClr val="tx1"/>
                </a:solidFill>
              </a:rPr>
              <a:t>具体</a:t>
            </a:r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endParaRPr lang="en-US" altLang="zh-CN" dirty="0">
              <a:solidFill>
                <a:schemeClr val="tx1"/>
              </a:solidFill>
            </a:endParaRPr>
          </a:p>
          <a:p>
            <a:pPr algn="just"/>
            <a:r>
              <a:rPr lang="zh-CN" altLang="en-US" dirty="0" smtClean="0">
                <a:solidFill>
                  <a:schemeClr val="tx1"/>
                </a:solidFill>
              </a:rPr>
              <a:t>点击总体，显示全部数据的变化趋势信息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7" name="椭圆形标注 16"/>
          <p:cNvSpPr/>
          <p:nvPr/>
        </p:nvSpPr>
        <p:spPr>
          <a:xfrm rot="299370">
            <a:off x="7241133" y="5738401"/>
            <a:ext cx="4439805" cy="893353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971869" y="6013475"/>
            <a:ext cx="297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页面往下翻，显示调度方案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82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40527" y="2024744"/>
            <a:ext cx="2103120" cy="7968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63040" y="2246811"/>
            <a:ext cx="158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调度方案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088674" y="1058092"/>
            <a:ext cx="1658982" cy="5783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088674" y="3470367"/>
            <a:ext cx="1658982" cy="5783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88674" y="2133992"/>
            <a:ext cx="1658982" cy="5783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88674" y="1191288"/>
            <a:ext cx="16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具体各项操作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7759337" y="2133992"/>
            <a:ext cx="2142309" cy="6875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61811" y="2186243"/>
            <a:ext cx="17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可能还有预计的收益？</a:t>
            </a:r>
            <a:endParaRPr lang="zh-CN" altLang="en-US" dirty="0"/>
          </a:p>
        </p:txBody>
      </p:sp>
      <p:sp>
        <p:nvSpPr>
          <p:cNvPr id="10" name="椭圆形标注 9"/>
          <p:cNvSpPr/>
          <p:nvPr/>
        </p:nvSpPr>
        <p:spPr>
          <a:xfrm>
            <a:off x="1463040" y="274321"/>
            <a:ext cx="2625634" cy="142206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54926" y="653143"/>
            <a:ext cx="188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登陆用户购买后获取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56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22960" y="796834"/>
            <a:ext cx="1175657" cy="1084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71154" y="1136469"/>
            <a:ext cx="139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8138161" y="1345474"/>
            <a:ext cx="2037806" cy="6270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373291" y="1505801"/>
            <a:ext cx="1802675" cy="37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编辑个人资料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2468880" y="1345474"/>
            <a:ext cx="1071154" cy="5355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690947" y="1474316"/>
            <a:ext cx="9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昵称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822960" y="2325189"/>
            <a:ext cx="1489166" cy="4180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99308" y="2373868"/>
            <a:ext cx="113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浏览历史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822960" y="3069771"/>
            <a:ext cx="9692640" cy="3396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690947" y="2325189"/>
            <a:ext cx="1541419" cy="4180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690947" y="2373868"/>
            <a:ext cx="165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获取方案记录</a:t>
            </a:r>
            <a:endParaRPr lang="en-US" altLang="zh-CN" dirty="0" smtClean="0"/>
          </a:p>
        </p:txBody>
      </p:sp>
      <p:sp>
        <p:nvSpPr>
          <p:cNvPr id="25" name="圆角矩形 24"/>
          <p:cNvSpPr/>
          <p:nvPr/>
        </p:nvSpPr>
        <p:spPr>
          <a:xfrm>
            <a:off x="4558937" y="2325189"/>
            <a:ext cx="1371600" cy="4180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728752" y="2373868"/>
            <a:ext cx="94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关注</a:t>
            </a:r>
            <a:endParaRPr lang="zh-CN" altLang="en-US" dirty="0"/>
          </a:p>
        </p:txBody>
      </p:sp>
      <p:sp>
        <p:nvSpPr>
          <p:cNvPr id="28" name="云形标注 27"/>
          <p:cNvSpPr/>
          <p:nvPr/>
        </p:nvSpPr>
        <p:spPr>
          <a:xfrm>
            <a:off x="10737669" y="1505801"/>
            <a:ext cx="1972491" cy="172072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1199223" y="1843648"/>
            <a:ext cx="992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首页点击头像进入个人中心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94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95300" y="719137"/>
            <a:ext cx="1809750" cy="7334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气象采集爬虫</a:t>
            </a:r>
            <a:endParaRPr lang="zh-CN" altLang="en-US" dirty="0"/>
          </a:p>
        </p:txBody>
      </p:sp>
      <p:sp>
        <p:nvSpPr>
          <p:cNvPr id="3" name="流程图: 磁盘 2"/>
          <p:cNvSpPr/>
          <p:nvPr/>
        </p:nvSpPr>
        <p:spPr>
          <a:xfrm>
            <a:off x="3990974" y="1628774"/>
            <a:ext cx="1304925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水文气象数据库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95300" y="1647825"/>
            <a:ext cx="1809750" cy="7334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水文采集爬虫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95300" y="2686050"/>
            <a:ext cx="1809750" cy="7334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农产品价格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数据爬虫</a:t>
            </a:r>
            <a:endParaRPr lang="zh-CN" altLang="en-US" dirty="0"/>
          </a:p>
        </p:txBody>
      </p:sp>
      <p:cxnSp>
        <p:nvCxnSpPr>
          <p:cNvPr id="7" name="肘形连接符 6"/>
          <p:cNvCxnSpPr>
            <a:stCxn id="2" idx="3"/>
            <a:endCxn id="3" idx="2"/>
          </p:cNvCxnSpPr>
          <p:nvPr/>
        </p:nvCxnSpPr>
        <p:spPr>
          <a:xfrm>
            <a:off x="2305050" y="1085850"/>
            <a:ext cx="1685924" cy="9286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stCxn id="4" idx="3"/>
            <a:endCxn id="3" idx="2"/>
          </p:cNvCxnSpPr>
          <p:nvPr/>
        </p:nvCxnSpPr>
        <p:spPr>
          <a:xfrm flipV="1">
            <a:off x="2305050" y="2014537"/>
            <a:ext cx="168592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5" idx="3"/>
            <a:endCxn id="3" idx="2"/>
          </p:cNvCxnSpPr>
          <p:nvPr/>
        </p:nvCxnSpPr>
        <p:spPr>
          <a:xfrm flipV="1">
            <a:off x="2305050" y="2014537"/>
            <a:ext cx="1685924" cy="10382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3729037" y="3228975"/>
            <a:ext cx="1828800" cy="885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水文水情查询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3" idx="3"/>
            <a:endCxn id="16" idx="0"/>
          </p:cNvCxnSpPr>
          <p:nvPr/>
        </p:nvCxnSpPr>
        <p:spPr>
          <a:xfrm>
            <a:off x="4643437" y="2400299"/>
            <a:ext cx="0" cy="82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5957887" y="371475"/>
            <a:ext cx="1828800" cy="71437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水库基本参数维护模块</a:t>
            </a:r>
          </a:p>
        </p:txBody>
      </p:sp>
      <p:sp>
        <p:nvSpPr>
          <p:cNvPr id="20" name="流程图: 磁盘 19"/>
          <p:cNvSpPr/>
          <p:nvPr/>
        </p:nvSpPr>
        <p:spPr>
          <a:xfrm>
            <a:off x="6219824" y="1591468"/>
            <a:ext cx="1304925" cy="771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水库基础数据库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19" idx="2"/>
            <a:endCxn id="20" idx="0"/>
          </p:cNvCxnSpPr>
          <p:nvPr/>
        </p:nvCxnSpPr>
        <p:spPr>
          <a:xfrm>
            <a:off x="6872287" y="1085849"/>
            <a:ext cx="0" cy="762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8177212" y="1621632"/>
            <a:ext cx="1828800" cy="71437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水库优化调度</a:t>
            </a:r>
            <a:endParaRPr lang="en-US" altLang="zh-CN" dirty="0" smtClean="0"/>
          </a:p>
          <a:p>
            <a:pPr algn="ctr"/>
            <a:r>
              <a:rPr lang="zh-CN" altLang="en-US" dirty="0"/>
              <a:t>分析</a:t>
            </a:r>
          </a:p>
        </p:txBody>
      </p:sp>
      <p:cxnSp>
        <p:nvCxnSpPr>
          <p:cNvPr id="32" name="肘形连接符 31"/>
          <p:cNvCxnSpPr>
            <a:stCxn id="3" idx="3"/>
            <a:endCxn id="25" idx="2"/>
          </p:cNvCxnSpPr>
          <p:nvPr/>
        </p:nvCxnSpPr>
        <p:spPr>
          <a:xfrm rot="5400000" flipH="1" flipV="1">
            <a:off x="6835377" y="144065"/>
            <a:ext cx="64293" cy="4448175"/>
          </a:xfrm>
          <a:prstGeom prst="bentConnector3">
            <a:avLst>
              <a:gd name="adj1" fmla="val -3555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20" idx="4"/>
            <a:endCxn id="25" idx="1"/>
          </p:cNvCxnSpPr>
          <p:nvPr/>
        </p:nvCxnSpPr>
        <p:spPr>
          <a:xfrm>
            <a:off x="7524749" y="1977231"/>
            <a:ext cx="652463" cy="15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8177211" y="357190"/>
            <a:ext cx="1828800" cy="71437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调度方案可视化模块</a:t>
            </a:r>
            <a:endParaRPr lang="zh-CN" altLang="en-US" dirty="0"/>
          </a:p>
        </p:txBody>
      </p:sp>
      <p:cxnSp>
        <p:nvCxnSpPr>
          <p:cNvPr id="39" name="直接箭头连接符 38"/>
          <p:cNvCxnSpPr>
            <a:stCxn id="25" idx="0"/>
            <a:endCxn id="37" idx="2"/>
          </p:cNvCxnSpPr>
          <p:nvPr/>
        </p:nvCxnSpPr>
        <p:spPr>
          <a:xfrm flipH="1" flipV="1">
            <a:off x="9091611" y="1071564"/>
            <a:ext cx="1" cy="550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95300" y="4352927"/>
            <a:ext cx="11372849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1 </a:t>
            </a:r>
            <a:r>
              <a:rPr lang="zh-CN" altLang="en-US" dirty="0" smtClean="0"/>
              <a:t>互联网数据获取：通过爬虫从互联网获取当前的气象数据和预报数据。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2 </a:t>
            </a:r>
            <a:r>
              <a:rPr lang="zh-CN" altLang="en-US" dirty="0" smtClean="0"/>
              <a:t>水文水情查询</a:t>
            </a:r>
            <a:r>
              <a:rPr lang="zh-CN" altLang="en-US" dirty="0"/>
              <a:t>模块</a:t>
            </a:r>
            <a:r>
              <a:rPr lang="zh-CN" altLang="en-US" dirty="0" smtClean="0"/>
              <a:t>：基于</a:t>
            </a:r>
            <a:r>
              <a:rPr lang="en-US" altLang="zh-CN" dirty="0" smtClean="0"/>
              <a:t>Web </a:t>
            </a:r>
            <a:r>
              <a:rPr lang="zh-CN" altLang="en-US" dirty="0" smtClean="0"/>
              <a:t>方式水文</a:t>
            </a:r>
            <a:r>
              <a:rPr lang="zh-CN" altLang="en-US" dirty="0"/>
              <a:t>统计</a:t>
            </a:r>
            <a:r>
              <a:rPr lang="zh-CN" altLang="en-US" dirty="0" smtClean="0"/>
              <a:t>工具水库流域（水库覆盖的的流域地区，上游、下游地区）模块</a:t>
            </a:r>
            <a:r>
              <a:rPr lang="zh-CN" altLang="en-US" dirty="0"/>
              <a:t>主要提供对各种流量</a:t>
            </a:r>
            <a:r>
              <a:rPr lang="en-US" altLang="zh-CN" dirty="0"/>
              <a:t>(</a:t>
            </a:r>
            <a:r>
              <a:rPr lang="zh-CN" altLang="en-US" dirty="0"/>
              <a:t>包括月平均</a:t>
            </a:r>
            <a:r>
              <a:rPr lang="zh-CN" altLang="en-US" dirty="0" smtClean="0"/>
              <a:t>流量，月</a:t>
            </a:r>
            <a:r>
              <a:rPr lang="zh-CN" altLang="en-US" dirty="0"/>
              <a:t>最大</a:t>
            </a:r>
            <a:r>
              <a:rPr lang="zh-CN" altLang="en-US" dirty="0" smtClean="0"/>
              <a:t>流量，月最小流量，年平均流量，年</a:t>
            </a:r>
            <a:r>
              <a:rPr lang="zh-CN" altLang="en-US" dirty="0"/>
              <a:t>最大流量</a:t>
            </a:r>
            <a:r>
              <a:rPr lang="en-US" altLang="zh-CN" dirty="0"/>
              <a:t>!</a:t>
            </a:r>
            <a:r>
              <a:rPr lang="zh-CN" altLang="en-US" dirty="0"/>
              <a:t>年最小流量</a:t>
            </a:r>
            <a:r>
              <a:rPr lang="en-US" altLang="zh-CN" dirty="0"/>
              <a:t>)</a:t>
            </a:r>
            <a:r>
              <a:rPr lang="zh-CN" altLang="en-US" dirty="0"/>
              <a:t>进行频率计算的</a:t>
            </a:r>
            <a:r>
              <a:rPr lang="zh-CN" altLang="en-US" dirty="0" smtClean="0"/>
              <a:t>功能</a:t>
            </a:r>
            <a:r>
              <a:rPr lang="en-US" altLang="zh-CN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/>
              <a:t>3 </a:t>
            </a:r>
            <a:r>
              <a:rPr lang="zh-CN" altLang="en-US" dirty="0" smtClean="0"/>
              <a:t>水库基本参数维护模块</a:t>
            </a:r>
            <a:r>
              <a:rPr lang="en-US" altLang="zh-CN" dirty="0" smtClean="0"/>
              <a:t>: 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方式实现</a:t>
            </a:r>
            <a:r>
              <a:rPr lang="en-US" altLang="zh-CN" dirty="0" err="1" smtClean="0"/>
              <a:t>ResCons</a:t>
            </a:r>
            <a:r>
              <a:rPr lang="zh-CN" altLang="en-US" dirty="0" smtClean="0"/>
              <a:t>系统中的参数录入与维护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4 </a:t>
            </a:r>
            <a:r>
              <a:rPr lang="zh-CN" altLang="en-US" dirty="0" smtClean="0"/>
              <a:t>水库优化调度分析模块：基于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实现</a:t>
            </a:r>
            <a:r>
              <a:rPr lang="en-US" altLang="zh-CN" dirty="0" err="1" smtClean="0"/>
              <a:t>ResCons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中的优化分析，生成多个调度方案，并存储。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5 </a:t>
            </a:r>
            <a:r>
              <a:rPr lang="zh-CN" altLang="en-US" dirty="0" smtClean="0"/>
              <a:t>调度方案有可视化模块 ：基于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实现优化调度方案，对于不同调度方案进行对比分析。</a:t>
            </a:r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4" y="3007520"/>
            <a:ext cx="2428548" cy="108426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777" y="352424"/>
            <a:ext cx="1810372" cy="74135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2113800" y="3419475"/>
            <a:ext cx="1493793" cy="64610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106" y="3334552"/>
            <a:ext cx="1285875" cy="495454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0962" y="21467"/>
            <a:ext cx="26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系统总体架构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89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561</Words>
  <Application>Microsoft Office PowerPoint</Application>
  <PresentationFormat>宽屏</PresentationFormat>
  <Paragraphs>82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钟将</cp:lastModifiedBy>
  <cp:revision>43</cp:revision>
  <dcterms:created xsi:type="dcterms:W3CDTF">2018-06-13T12:21:57Z</dcterms:created>
  <dcterms:modified xsi:type="dcterms:W3CDTF">2018-07-27T10:28:27Z</dcterms:modified>
</cp:coreProperties>
</file>